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B-infodesk" initials="L" lastIdx="15" clrIdx="0">
    <p:extLst>
      <p:ext uri="{19B8F6BF-5375-455C-9EA6-DF929625EA0E}">
        <p15:presenceInfo xmlns:p15="http://schemas.microsoft.com/office/powerpoint/2012/main" userId="S-1-5-21-2052111302-1897051121-725345543-1410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51" autoAdjust="0"/>
    <p:restoredTop sz="94660"/>
  </p:normalViewPr>
  <p:slideViewPr>
    <p:cSldViewPr snapToGrid="0">
      <p:cViewPr varScale="1">
        <p:scale>
          <a:sx n="18" d="100"/>
          <a:sy n="18" d="100"/>
        </p:scale>
        <p:origin x="1781"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2-02-22T22:42:43.293"/>
    </inkml:context>
    <inkml:brush xml:id="br0">
      <inkml:brushProperty name="width" value="0.05" units="cm"/>
      <inkml:brushProperty name="height" value="0.05" units="cm"/>
      <inkml:brushProperty name="ignorePressure" value="1"/>
    </inkml:brush>
  </inkml:definitions>
  <inkml:trace contextRef="#ctx0" brushRef="#br0">0 1 0 0,'19'0'0'0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CF438-1F38-4395-AFE1-E986DA81CAE0}"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0E2D8-DBA4-45D7-96DC-21F08813BD4E}" type="slidenum">
              <a:rPr lang="en-US" smtClean="0"/>
              <a:t>‹#›</a:t>
            </a:fld>
            <a:endParaRPr lang="en-US"/>
          </a:p>
        </p:txBody>
      </p:sp>
    </p:spTree>
    <p:extLst>
      <p:ext uri="{BB962C8B-B14F-4D97-AF65-F5344CB8AC3E}">
        <p14:creationId xmlns:p14="http://schemas.microsoft.com/office/powerpoint/2010/main" val="1870452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CF438-1F38-4395-AFE1-E986DA81CAE0}"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0E2D8-DBA4-45D7-96DC-21F08813BD4E}" type="slidenum">
              <a:rPr lang="en-US" smtClean="0"/>
              <a:t>‹#›</a:t>
            </a:fld>
            <a:endParaRPr lang="en-US"/>
          </a:p>
        </p:txBody>
      </p:sp>
    </p:spTree>
    <p:extLst>
      <p:ext uri="{BB962C8B-B14F-4D97-AF65-F5344CB8AC3E}">
        <p14:creationId xmlns:p14="http://schemas.microsoft.com/office/powerpoint/2010/main" val="2492044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CF438-1F38-4395-AFE1-E986DA81CAE0}"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0E2D8-DBA4-45D7-96DC-21F08813BD4E}" type="slidenum">
              <a:rPr lang="en-US" smtClean="0"/>
              <a:t>‹#›</a:t>
            </a:fld>
            <a:endParaRPr lang="en-US"/>
          </a:p>
        </p:txBody>
      </p:sp>
    </p:spTree>
    <p:extLst>
      <p:ext uri="{BB962C8B-B14F-4D97-AF65-F5344CB8AC3E}">
        <p14:creationId xmlns:p14="http://schemas.microsoft.com/office/powerpoint/2010/main" val="19642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CF438-1F38-4395-AFE1-E986DA81CAE0}"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0E2D8-DBA4-45D7-96DC-21F08813BD4E}" type="slidenum">
              <a:rPr lang="en-US" smtClean="0"/>
              <a:t>‹#›</a:t>
            </a:fld>
            <a:endParaRPr lang="en-US"/>
          </a:p>
        </p:txBody>
      </p:sp>
    </p:spTree>
    <p:extLst>
      <p:ext uri="{BB962C8B-B14F-4D97-AF65-F5344CB8AC3E}">
        <p14:creationId xmlns:p14="http://schemas.microsoft.com/office/powerpoint/2010/main" val="1553191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CF438-1F38-4395-AFE1-E986DA81CAE0}"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0E2D8-DBA4-45D7-96DC-21F08813BD4E}" type="slidenum">
              <a:rPr lang="en-US" smtClean="0"/>
              <a:t>‹#›</a:t>
            </a:fld>
            <a:endParaRPr lang="en-US"/>
          </a:p>
        </p:txBody>
      </p:sp>
    </p:spTree>
    <p:extLst>
      <p:ext uri="{BB962C8B-B14F-4D97-AF65-F5344CB8AC3E}">
        <p14:creationId xmlns:p14="http://schemas.microsoft.com/office/powerpoint/2010/main" val="321963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CF438-1F38-4395-AFE1-E986DA81CAE0}"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0E2D8-DBA4-45D7-96DC-21F08813BD4E}" type="slidenum">
              <a:rPr lang="en-US" smtClean="0"/>
              <a:t>‹#›</a:t>
            </a:fld>
            <a:endParaRPr lang="en-US"/>
          </a:p>
        </p:txBody>
      </p:sp>
    </p:spTree>
    <p:extLst>
      <p:ext uri="{BB962C8B-B14F-4D97-AF65-F5344CB8AC3E}">
        <p14:creationId xmlns:p14="http://schemas.microsoft.com/office/powerpoint/2010/main" val="333731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CF438-1F38-4395-AFE1-E986DA81CAE0}" type="datetimeFigureOut">
              <a:rPr lang="en-US" smtClean="0"/>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B0E2D8-DBA4-45D7-96DC-21F08813BD4E}" type="slidenum">
              <a:rPr lang="en-US" smtClean="0"/>
              <a:t>‹#›</a:t>
            </a:fld>
            <a:endParaRPr lang="en-US"/>
          </a:p>
        </p:txBody>
      </p:sp>
    </p:spTree>
    <p:extLst>
      <p:ext uri="{BB962C8B-B14F-4D97-AF65-F5344CB8AC3E}">
        <p14:creationId xmlns:p14="http://schemas.microsoft.com/office/powerpoint/2010/main" val="3700706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CF438-1F38-4395-AFE1-E986DA81CAE0}" type="datetimeFigureOut">
              <a:rPr lang="en-US" smtClean="0"/>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B0E2D8-DBA4-45D7-96DC-21F08813BD4E}" type="slidenum">
              <a:rPr lang="en-US" smtClean="0"/>
              <a:t>‹#›</a:t>
            </a:fld>
            <a:endParaRPr lang="en-US"/>
          </a:p>
        </p:txBody>
      </p:sp>
    </p:spTree>
    <p:extLst>
      <p:ext uri="{BB962C8B-B14F-4D97-AF65-F5344CB8AC3E}">
        <p14:creationId xmlns:p14="http://schemas.microsoft.com/office/powerpoint/2010/main" val="86977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CF438-1F38-4395-AFE1-E986DA81CAE0}" type="datetimeFigureOut">
              <a:rPr lang="en-US" smtClean="0"/>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B0E2D8-DBA4-45D7-96DC-21F08813BD4E}" type="slidenum">
              <a:rPr lang="en-US" smtClean="0"/>
              <a:t>‹#›</a:t>
            </a:fld>
            <a:endParaRPr lang="en-US"/>
          </a:p>
        </p:txBody>
      </p:sp>
    </p:spTree>
    <p:extLst>
      <p:ext uri="{BB962C8B-B14F-4D97-AF65-F5344CB8AC3E}">
        <p14:creationId xmlns:p14="http://schemas.microsoft.com/office/powerpoint/2010/main" val="192234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30CF438-1F38-4395-AFE1-E986DA81CAE0}"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0E2D8-DBA4-45D7-96DC-21F08813BD4E}" type="slidenum">
              <a:rPr lang="en-US" smtClean="0"/>
              <a:t>‹#›</a:t>
            </a:fld>
            <a:endParaRPr lang="en-US"/>
          </a:p>
        </p:txBody>
      </p:sp>
    </p:spTree>
    <p:extLst>
      <p:ext uri="{BB962C8B-B14F-4D97-AF65-F5344CB8AC3E}">
        <p14:creationId xmlns:p14="http://schemas.microsoft.com/office/powerpoint/2010/main" val="2034799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30CF438-1F38-4395-AFE1-E986DA81CAE0}"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0E2D8-DBA4-45D7-96DC-21F08813BD4E}" type="slidenum">
              <a:rPr lang="en-US" smtClean="0"/>
              <a:t>‹#›</a:t>
            </a:fld>
            <a:endParaRPr lang="en-US"/>
          </a:p>
        </p:txBody>
      </p:sp>
    </p:spTree>
    <p:extLst>
      <p:ext uri="{BB962C8B-B14F-4D97-AF65-F5344CB8AC3E}">
        <p14:creationId xmlns:p14="http://schemas.microsoft.com/office/powerpoint/2010/main" val="382893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130CF438-1F38-4395-AFE1-E986DA81CAE0}" type="datetimeFigureOut">
              <a:rPr lang="en-US" smtClean="0"/>
              <a:t>3/7/2022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3FB0E2D8-DBA4-45D7-96DC-21F08813BD4E}" type="slidenum">
              <a:rPr lang="en-US" smtClean="0"/>
              <a:t>‹#›</a:t>
            </a:fld>
            <a:endParaRPr lang="en-US"/>
          </a:p>
        </p:txBody>
      </p:sp>
    </p:spTree>
    <p:extLst>
      <p:ext uri="{BB962C8B-B14F-4D97-AF65-F5344CB8AC3E}">
        <p14:creationId xmlns:p14="http://schemas.microsoft.com/office/powerpoint/2010/main" val="1650623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4.png"/><Relationship Id="rId7"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D9F00D6B-A456-4F03-B15A-3461B292B9D7}"/>
              </a:ext>
            </a:extLst>
          </p:cNvPr>
          <p:cNvSpPr/>
          <p:nvPr/>
        </p:nvSpPr>
        <p:spPr>
          <a:xfrm rot="16200000">
            <a:off x="32172977" y="4869929"/>
            <a:ext cx="8560133" cy="1431360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C64BB178-0F73-4E25-B7E2-1D29F046D91C}"/>
              </a:ext>
            </a:extLst>
          </p:cNvPr>
          <p:cNvSpPr/>
          <p:nvPr/>
        </p:nvSpPr>
        <p:spPr>
          <a:xfrm rot="16200000">
            <a:off x="17345646" y="5091766"/>
            <a:ext cx="9003806" cy="1431360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40" name="Ink 39">
                <a:extLst>
                  <a:ext uri="{FF2B5EF4-FFF2-40B4-BE49-F238E27FC236}">
                    <a16:creationId xmlns:a16="http://schemas.microsoft.com/office/drawing/2014/main" id="{07FF2223-FD96-4F85-8065-39345FC2A67F}"/>
                  </a:ext>
                </a:extLst>
              </p14:cNvPr>
              <p14:cNvContentPartPr/>
              <p14:nvPr/>
            </p14:nvContentPartPr>
            <p14:xfrm>
              <a:off x="1049360" y="25049920"/>
              <a:ext cx="6840" cy="360"/>
            </p14:xfrm>
          </p:contentPart>
        </mc:Choice>
        <mc:Fallback xmlns="">
          <p:pic>
            <p:nvPicPr>
              <p:cNvPr id="40" name="Ink 39">
                <a:extLst>
                  <a:ext uri="{FF2B5EF4-FFF2-40B4-BE49-F238E27FC236}">
                    <a16:creationId xmlns:a16="http://schemas.microsoft.com/office/drawing/2014/main" id="{07FF2223-FD96-4F85-8065-39345FC2A67F}"/>
                  </a:ext>
                </a:extLst>
              </p:cNvPr>
              <p:cNvPicPr/>
              <p:nvPr/>
            </p:nvPicPr>
            <p:blipFill>
              <a:blip r:embed="rId3"/>
              <a:stretch>
                <a:fillRect/>
              </a:stretch>
            </p:blipFill>
            <p:spPr>
              <a:xfrm>
                <a:off x="1040810" y="25040920"/>
                <a:ext cx="23598" cy="18000"/>
              </a:xfrm>
              <a:prstGeom prst="rect">
                <a:avLst/>
              </a:prstGeom>
            </p:spPr>
          </p:pic>
        </mc:Fallback>
      </mc:AlternateContent>
      <p:sp>
        <p:nvSpPr>
          <p:cNvPr id="2" name="Rectangle: Rounded Corners 1">
            <a:extLst>
              <a:ext uri="{FF2B5EF4-FFF2-40B4-BE49-F238E27FC236}">
                <a16:creationId xmlns:a16="http://schemas.microsoft.com/office/drawing/2014/main" id="{1EF3973E-8A35-4F19-8DC8-B17E7A03598D}"/>
              </a:ext>
            </a:extLst>
          </p:cNvPr>
          <p:cNvSpPr/>
          <p:nvPr/>
        </p:nvSpPr>
        <p:spPr>
          <a:xfrm>
            <a:off x="281354" y="866274"/>
            <a:ext cx="43328492" cy="611096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0" i="0" u="none" strike="noStrike" dirty="0">
                <a:solidFill>
                  <a:srgbClr val="000000"/>
                </a:solidFill>
                <a:effectLst/>
                <a:latin typeface="Times New Roman" panose="02020603050405020304" pitchFamily="18" charset="0"/>
                <a:cs typeface="Times New Roman" panose="02020603050405020304" pitchFamily="18" charset="0"/>
              </a:rPr>
              <a:t>The Rosenstrasse Foundation: Nonprofit Fundraising</a:t>
            </a:r>
          </a:p>
          <a:p>
            <a:pPr algn="ctr"/>
            <a:r>
              <a:rPr lang="en-US" sz="8000" u="sng" dirty="0">
                <a:solidFill>
                  <a:srgbClr val="000000"/>
                </a:solidFill>
                <a:latin typeface="Times New Roman" panose="02020603050405020304" pitchFamily="18" charset="0"/>
                <a:cs typeface="Times New Roman" panose="02020603050405020304" pitchFamily="18" charset="0"/>
              </a:rPr>
              <a:t>Madison Bogert, Mary Moshos, Robert “Trey” Cochenour;</a:t>
            </a:r>
            <a:r>
              <a:rPr lang="en-US" sz="8000" dirty="0">
                <a:solidFill>
                  <a:srgbClr val="000000"/>
                </a:solidFill>
                <a:latin typeface="Times New Roman" panose="02020603050405020304" pitchFamily="18" charset="0"/>
                <a:cs typeface="Times New Roman" panose="02020603050405020304" pitchFamily="18" charset="0"/>
              </a:rPr>
              <a:t> </a:t>
            </a:r>
          </a:p>
          <a:p>
            <a:pPr algn="ctr"/>
            <a:r>
              <a:rPr lang="en-US" sz="8000" dirty="0">
                <a:solidFill>
                  <a:srgbClr val="000000"/>
                </a:solidFill>
                <a:latin typeface="Times New Roman" panose="02020603050405020304" pitchFamily="18" charset="0"/>
                <a:cs typeface="Times New Roman" panose="02020603050405020304" pitchFamily="18" charset="0"/>
              </a:rPr>
              <a:t>Nathan Stoltzfus, Liam Wirsanksy </a:t>
            </a:r>
          </a:p>
          <a:p>
            <a:pPr algn="ctr"/>
            <a:r>
              <a:rPr lang="en-US" sz="8000" dirty="0">
                <a:solidFill>
                  <a:srgbClr val="000000"/>
                </a:solidFill>
                <a:latin typeface="Times New Roman" panose="02020603050405020304" pitchFamily="18" charset="0"/>
                <a:cs typeface="Times New Roman" panose="02020603050405020304" pitchFamily="18" charset="0"/>
              </a:rPr>
              <a:t>Florida State University </a:t>
            </a:r>
            <a:endParaRPr lang="en-US" sz="8000" dirty="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301E61E4-5568-418B-B589-4EB4C99238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81" y="866274"/>
            <a:ext cx="6110962" cy="61109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ROP seal (1200×900)">
            <a:extLst>
              <a:ext uri="{FF2B5EF4-FFF2-40B4-BE49-F238E27FC236}">
                <a16:creationId xmlns:a16="http://schemas.microsoft.com/office/drawing/2014/main" id="{A13EA12A-854D-482C-BEA3-C944C3EAD1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098" y="96843"/>
            <a:ext cx="9677400" cy="7258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C6EECF92-5482-4E47-A82E-1212FB2F0856}"/>
              </a:ext>
            </a:extLst>
          </p:cNvPr>
          <p:cNvSpPr/>
          <p:nvPr/>
        </p:nvSpPr>
        <p:spPr>
          <a:xfrm rot="16200000">
            <a:off x="2761154" y="5112769"/>
            <a:ext cx="8961802" cy="1431360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116C71F9-5215-4695-8876-37EE84D94E13}"/>
              </a:ext>
            </a:extLst>
          </p:cNvPr>
          <p:cNvSpPr/>
          <p:nvPr/>
        </p:nvSpPr>
        <p:spPr>
          <a:xfrm>
            <a:off x="3585762" y="7311190"/>
            <a:ext cx="6752104" cy="11031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0" dirty="0">
              <a:solidFill>
                <a:schemeClr val="tx1"/>
              </a:solidFill>
              <a:latin typeface="Times New Roman" panose="02020603050405020304" pitchFamily="18" charset="0"/>
              <a:cs typeface="Times New Roman" panose="02020603050405020304" pitchFamily="18" charset="0"/>
            </a:endParaRPr>
          </a:p>
          <a:p>
            <a:pPr algn="ctr"/>
            <a:r>
              <a:rPr lang="en-US" sz="9000" dirty="0">
                <a:solidFill>
                  <a:schemeClr val="tx1"/>
                </a:solidFill>
                <a:latin typeface="Times New Roman" panose="02020603050405020304" pitchFamily="18" charset="0"/>
                <a:cs typeface="Times New Roman" panose="02020603050405020304" pitchFamily="18" charset="0"/>
              </a:rPr>
              <a:t>Introduction</a:t>
            </a:r>
          </a:p>
          <a:p>
            <a:pPr algn="ctr"/>
            <a:r>
              <a:rPr lang="en-US" sz="9000" dirty="0">
                <a:latin typeface="Times New Roman" panose="02020603050405020304" pitchFamily="18" charset="0"/>
                <a:cs typeface="Times New Roman" panose="02020603050405020304" pitchFamily="18" charset="0"/>
              </a:rPr>
              <a:t> </a:t>
            </a:r>
          </a:p>
        </p:txBody>
      </p:sp>
      <p:sp>
        <p:nvSpPr>
          <p:cNvPr id="120" name="Rectangle: Rounded Corners 119">
            <a:extLst>
              <a:ext uri="{FF2B5EF4-FFF2-40B4-BE49-F238E27FC236}">
                <a16:creationId xmlns:a16="http://schemas.microsoft.com/office/drawing/2014/main" id="{6E22B2F7-69A5-4B6E-B67C-06F0D9E8C536}"/>
              </a:ext>
            </a:extLst>
          </p:cNvPr>
          <p:cNvSpPr/>
          <p:nvPr/>
        </p:nvSpPr>
        <p:spPr>
          <a:xfrm>
            <a:off x="18569548" y="7104021"/>
            <a:ext cx="6752104" cy="1310308"/>
          </a:xfrm>
          <a:prstGeom prst="roundRect">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a:solidFill>
                  <a:schemeClr val="tx1"/>
                </a:solidFill>
                <a:latin typeface="Times New Roman" panose="02020603050405020304" pitchFamily="18" charset="0"/>
                <a:cs typeface="Times New Roman" panose="02020603050405020304" pitchFamily="18" charset="0"/>
              </a:rPr>
              <a:t>Abstract</a:t>
            </a:r>
            <a:endParaRPr lang="en-US" sz="9000" dirty="0">
              <a:solidFill>
                <a:schemeClr val="tx1"/>
              </a:solidFill>
              <a:latin typeface="Times New Roman" panose="02020603050405020304" pitchFamily="18" charset="0"/>
              <a:cs typeface="Times New Roman" panose="02020603050405020304" pitchFamily="18" charset="0"/>
            </a:endParaRPr>
          </a:p>
        </p:txBody>
      </p:sp>
      <p:sp>
        <p:nvSpPr>
          <p:cNvPr id="121" name="Rectangle: Rounded Corners 120">
            <a:extLst>
              <a:ext uri="{FF2B5EF4-FFF2-40B4-BE49-F238E27FC236}">
                <a16:creationId xmlns:a16="http://schemas.microsoft.com/office/drawing/2014/main" id="{FD37F27D-EBE4-4AB5-B8BA-1A7B22BC0C41}"/>
              </a:ext>
            </a:extLst>
          </p:cNvPr>
          <p:cNvSpPr/>
          <p:nvPr/>
        </p:nvSpPr>
        <p:spPr>
          <a:xfrm>
            <a:off x="33088607" y="6763380"/>
            <a:ext cx="7162800" cy="1574800"/>
          </a:xfrm>
          <a:prstGeom prst="roundRect">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dirty="0">
                <a:solidFill>
                  <a:schemeClr val="tx1"/>
                </a:solidFill>
                <a:latin typeface="Times New Roman" panose="02020603050405020304" pitchFamily="18" charset="0"/>
                <a:cs typeface="Times New Roman" panose="02020603050405020304" pitchFamily="18" charset="0"/>
              </a:rPr>
              <a:t>Conclusion</a:t>
            </a:r>
          </a:p>
        </p:txBody>
      </p:sp>
      <p:sp>
        <p:nvSpPr>
          <p:cNvPr id="6" name="TextBox 5">
            <a:extLst>
              <a:ext uri="{FF2B5EF4-FFF2-40B4-BE49-F238E27FC236}">
                <a16:creationId xmlns:a16="http://schemas.microsoft.com/office/drawing/2014/main" id="{BAC5F518-F7BE-4856-805A-0B9865D24704}"/>
              </a:ext>
            </a:extLst>
          </p:cNvPr>
          <p:cNvSpPr txBox="1"/>
          <p:nvPr/>
        </p:nvSpPr>
        <p:spPr>
          <a:xfrm>
            <a:off x="907067" y="8559553"/>
            <a:ext cx="13285399" cy="7294305"/>
          </a:xfrm>
          <a:prstGeom prst="rect">
            <a:avLst/>
          </a:prstGeom>
          <a:noFill/>
        </p:spPr>
        <p:txBody>
          <a:bodyPr wrap="square" rtlCol="0">
            <a:spAutoFit/>
          </a:bodyPr>
          <a:lstStyle/>
          <a:p>
            <a:r>
              <a:rPr lang="en-US" sz="3600" b="0" i="0" u="none" strike="noStrike" dirty="0">
                <a:solidFill>
                  <a:srgbClr val="000000"/>
                </a:solidFill>
                <a:effectLst/>
                <a:latin typeface="Times New Roman" panose="02020603050405020304" pitchFamily="18" charset="0"/>
                <a:cs typeface="Times New Roman" panose="02020603050405020304" pitchFamily="18" charset="0"/>
              </a:rPr>
              <a:t>The Foundation was given its name in remembrance of the 1943 Rosenstrasse Protest, taking place on “Rose Street” in central Berlin. It is rooted around amplifying the intermarriage relationships and specific voices of civil courage </a:t>
            </a:r>
            <a:r>
              <a:rPr lang="en-US" sz="3600" dirty="0">
                <a:solidFill>
                  <a:srgbClr val="000000"/>
                </a:solidFill>
                <a:latin typeface="Times New Roman" panose="02020603050405020304" pitchFamily="18" charset="0"/>
                <a:cs typeface="Times New Roman" panose="02020603050405020304" pitchFamily="18" charset="0"/>
              </a:rPr>
              <a:t>during</a:t>
            </a:r>
            <a:r>
              <a:rPr lang="en-US" sz="3600" b="0" i="0" u="none" strike="noStrike" dirty="0">
                <a:solidFill>
                  <a:srgbClr val="000000"/>
                </a:solidFill>
                <a:effectLst/>
                <a:latin typeface="Times New Roman" panose="02020603050405020304" pitchFamily="18" charset="0"/>
                <a:cs typeface="Times New Roman" panose="02020603050405020304" pitchFamily="18" charset="0"/>
              </a:rPr>
              <a:t> World War II. Non-Jewish women married to Jewish men defied Hitler’s regime to protest the capture of their husbands, leading to the men’s ultimate release. Overall, our foundation is dedicated to the development of knowledge about this and other acts of women-led defiance in addition to acts of civil courage more generally. As stated on the foundation’s website, social media pages, and by our researchers alike, the mission of the Rosenstrasse Foundation is “to commemorate, encourage, and educate about civil courage-- concrete acts in opposition to injustice and human rights violations that defend the values of a pluralistic society.”</a:t>
            </a:r>
            <a:endParaRPr lang="en-US" sz="3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66F287A-738E-4BEB-AC8D-16385E1EC9AF}"/>
              </a:ext>
            </a:extLst>
          </p:cNvPr>
          <p:cNvSpPr txBox="1"/>
          <p:nvPr/>
        </p:nvSpPr>
        <p:spPr>
          <a:xfrm>
            <a:off x="15136667" y="8559553"/>
            <a:ext cx="13617865" cy="8171468"/>
          </a:xfrm>
          <a:prstGeom prst="rect">
            <a:avLst/>
          </a:prstGeom>
          <a:noFill/>
        </p:spPr>
        <p:txBody>
          <a:bodyPr wrap="square" rtlCol="0">
            <a:spAutoFit/>
          </a:bodyPr>
          <a:lstStyle/>
          <a:p>
            <a:r>
              <a:rPr lang="en-US" sz="3400" b="0" i="0" u="none" strike="noStrike" dirty="0">
                <a:solidFill>
                  <a:srgbClr val="000000"/>
                </a:solidFill>
                <a:effectLst/>
                <a:latin typeface="Times New Roman" panose="02020603050405020304" pitchFamily="18" charset="0"/>
                <a:cs typeface="Times New Roman" panose="02020603050405020304" pitchFamily="18" charset="0"/>
              </a:rPr>
              <a:t>Our fundraising team worked together to create a GoFundMe to help further the research of the Rosenstrasse Foundation. This GoFundMe page was specifically catered to gaining full access to an Ancestry.com account. Since Ancestry was offering a discounted holiday special, it seemed like the best opportunity to start fundraising. This account was dedicated to our genealogy team, and they use the account to gain access to valuable documents and information about the families the foundation is currently researching. Then the documents and information is sent to </a:t>
            </a:r>
            <a:r>
              <a:rPr lang="en-US" sz="3400" dirty="0">
                <a:solidFill>
                  <a:srgbClr val="000000"/>
                </a:solidFill>
                <a:latin typeface="Times New Roman" panose="02020603050405020304" pitchFamily="18" charset="0"/>
                <a:cs typeface="Times New Roman" panose="02020603050405020304" pitchFamily="18" charset="0"/>
              </a:rPr>
              <a:t>our</a:t>
            </a:r>
            <a:r>
              <a:rPr lang="en-US" sz="3400" b="0" i="0" u="none" strike="noStrike" dirty="0">
                <a:solidFill>
                  <a:srgbClr val="000000"/>
                </a:solidFill>
                <a:effectLst/>
                <a:latin typeface="Times New Roman" panose="02020603050405020304" pitchFamily="18" charset="0"/>
                <a:cs typeface="Times New Roman" panose="02020603050405020304" pitchFamily="18" charset="0"/>
              </a:rPr>
              <a:t> biography team, where they write up biographies on these families. After the biographies are edited and finalized, they are  sent to our website and social media team where it is directly published to our website. We are currently working on publishing a second GoFundMe fundraising campaign to gain access to a premium Wix account. Which will then be used to help our Foundation’s website have a more professional appeal. The premium account will also help us produce advertisements to gain more followers for our foundation. </a:t>
            </a:r>
            <a:endParaRPr lang="en-US" sz="3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AF93BE5-AFB8-453E-A15D-04A307227324}"/>
              </a:ext>
            </a:extLst>
          </p:cNvPr>
          <p:cNvSpPr txBox="1"/>
          <p:nvPr/>
        </p:nvSpPr>
        <p:spPr>
          <a:xfrm>
            <a:off x="29450275" y="8559553"/>
            <a:ext cx="13716000" cy="7940635"/>
          </a:xfrm>
          <a:prstGeom prst="rect">
            <a:avLst/>
          </a:prstGeom>
          <a:noFill/>
        </p:spPr>
        <p:txBody>
          <a:bodyPr wrap="square" rtlCol="0">
            <a:spAutoFit/>
          </a:bodyPr>
          <a:lstStyle/>
          <a:p>
            <a:pPr marL="457200" fontAlgn="base">
              <a:spcAft>
                <a:spcPts val="1200"/>
              </a:spcAft>
            </a:pPr>
            <a:r>
              <a:rPr lang="en-US" sz="3600" b="0" i="0" u="none" strike="noStrike" dirty="0">
                <a:solidFill>
                  <a:srgbClr val="000000"/>
                </a:solidFill>
                <a:effectLst/>
                <a:latin typeface="Times New Roman" panose="02020603050405020304" pitchFamily="18" charset="0"/>
                <a:cs typeface="Times New Roman" panose="02020603050405020304" pitchFamily="18" charset="0"/>
              </a:rPr>
              <a:t>The fundraiser was successful and showed us that we have the resources to produce more fundraisers in the future. This allowed the research assistants of the Rosenstrasse foundation to have the tools they needed to complete their research.  We are currently working with Florida State University to get our nonprofit organization to be a registered student organization. This will help our organization become more well known and will give us more options when it comes to spreading awareness and raising money. This will be a huge advancement for the foundation, as it can help ensure that we can keep our annual premium </a:t>
            </a:r>
            <a:r>
              <a:rPr lang="en-US" sz="3600" dirty="0">
                <a:solidFill>
                  <a:srgbClr val="000000"/>
                </a:solidFill>
                <a:latin typeface="Times New Roman" panose="02020603050405020304" pitchFamily="18" charset="0"/>
                <a:cs typeface="Times New Roman" panose="02020603050405020304" pitchFamily="18" charset="0"/>
              </a:rPr>
              <a:t>W</a:t>
            </a:r>
            <a:r>
              <a:rPr lang="en-US" sz="3600" b="0" i="0" u="none" strike="noStrike" dirty="0">
                <a:solidFill>
                  <a:srgbClr val="000000"/>
                </a:solidFill>
                <a:effectLst/>
                <a:latin typeface="Times New Roman" panose="02020603050405020304" pitchFamily="18" charset="0"/>
                <a:cs typeface="Times New Roman" panose="02020603050405020304" pitchFamily="18" charset="0"/>
              </a:rPr>
              <a:t>ix and ancestry account, while also ensuring more followers. The Rosenstrasse Foundation is excited for the future as we watch the foundation grow.</a:t>
            </a:r>
            <a:endParaRPr lang="en-US" sz="3600" dirty="0">
              <a:latin typeface="Times New Roman" panose="02020603050405020304" pitchFamily="18" charset="0"/>
              <a:cs typeface="Times New Roman" panose="02020603050405020304" pitchFamily="18" charset="0"/>
            </a:endParaRPr>
          </a:p>
          <a:p>
            <a:pPr marL="457200" rtl="0" fontAlgn="base">
              <a:spcBef>
                <a:spcPts val="0"/>
              </a:spcBef>
              <a:spcAft>
                <a:spcPts val="1200"/>
              </a:spcAft>
              <a:buFont typeface="+mj-lt"/>
              <a:buAutoNum type="arabicPeriod"/>
            </a:pPr>
            <a:endParaRPr lang="en-US" sz="4000" dirty="0">
              <a:solidFill>
                <a:srgbClr val="000000"/>
              </a:solidFill>
              <a:latin typeface="Times New Roman" panose="02020603050405020304" pitchFamily="18" charset="0"/>
              <a:cs typeface="Times New Roman" panose="02020603050405020304" pitchFamily="18" charset="0"/>
            </a:endParaRPr>
          </a:p>
          <a:p>
            <a:endParaRPr lang="en-US" dirty="0"/>
          </a:p>
        </p:txBody>
      </p:sp>
      <p:sp>
        <p:nvSpPr>
          <p:cNvPr id="4" name="Rectangle: Rounded Corners 3">
            <a:extLst>
              <a:ext uri="{FF2B5EF4-FFF2-40B4-BE49-F238E27FC236}">
                <a16:creationId xmlns:a16="http://schemas.microsoft.com/office/drawing/2014/main" id="{0FE2A343-49A8-4C33-9872-5928A515DB77}"/>
              </a:ext>
            </a:extLst>
          </p:cNvPr>
          <p:cNvSpPr/>
          <p:nvPr/>
        </p:nvSpPr>
        <p:spPr>
          <a:xfrm>
            <a:off x="85251" y="17435276"/>
            <a:ext cx="10371931" cy="1502791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rtl="0" fontAlgn="base">
              <a:spcBef>
                <a:spcPts val="1200"/>
              </a:spcBef>
              <a:spcAft>
                <a:spcPts val="0"/>
              </a:spcAft>
              <a:buFont typeface="+mj-lt"/>
              <a:buAutoNum type="arabicPeriod"/>
            </a:pPr>
            <a:r>
              <a:rPr lang="en-US" sz="4400" dirty="0">
                <a:solidFill>
                  <a:srgbClr val="000000"/>
                </a:solidFill>
                <a:latin typeface="Times New Roman" panose="02020603050405020304" pitchFamily="18" charset="0"/>
                <a:cs typeface="Times New Roman" panose="02020603050405020304" pitchFamily="18" charset="0"/>
              </a:rPr>
              <a:t>We met with our project manager ,Liam </a:t>
            </a:r>
            <a:r>
              <a:rPr lang="en-US" sz="4400" dirty="0" err="1">
                <a:solidFill>
                  <a:srgbClr val="000000"/>
                </a:solidFill>
                <a:latin typeface="Times New Roman" panose="02020603050405020304" pitchFamily="18" charset="0"/>
                <a:cs typeface="Times New Roman" panose="02020603050405020304" pitchFamily="18" charset="0"/>
              </a:rPr>
              <a:t>Wirsansky</a:t>
            </a:r>
            <a:r>
              <a:rPr lang="en-US" sz="4400" dirty="0">
                <a:solidFill>
                  <a:srgbClr val="000000"/>
                </a:solidFill>
                <a:latin typeface="Times New Roman" panose="02020603050405020304" pitchFamily="18" charset="0"/>
                <a:cs typeface="Times New Roman" panose="02020603050405020304" pitchFamily="18" charset="0"/>
              </a:rPr>
              <a:t>, to discuss the possibility of starting a fundraiser. </a:t>
            </a:r>
          </a:p>
          <a:p>
            <a:pPr marL="457200" rtl="0" fontAlgn="base">
              <a:spcBef>
                <a:spcPts val="0"/>
              </a:spcBef>
              <a:spcAft>
                <a:spcPts val="0"/>
              </a:spcAft>
              <a:buFont typeface="+mj-lt"/>
              <a:buAutoNum type="arabicPeriod"/>
            </a:pPr>
            <a:r>
              <a:rPr lang="en-US" sz="4400" dirty="0">
                <a:solidFill>
                  <a:srgbClr val="000000"/>
                </a:solidFill>
                <a:latin typeface="Times New Roman" panose="02020603050405020304" pitchFamily="18" charset="0"/>
                <a:cs typeface="Times New Roman" panose="02020603050405020304" pitchFamily="18" charset="0"/>
              </a:rPr>
              <a:t>After getting approval, we worked together to produce a description to put under our fundraiser. Once getting approval on the description of the GoFundMe, we published the fundraiser, it was then live to the public</a:t>
            </a:r>
          </a:p>
          <a:p>
            <a:pPr marL="457200" rtl="0" fontAlgn="base">
              <a:spcBef>
                <a:spcPts val="0"/>
              </a:spcBef>
              <a:spcAft>
                <a:spcPts val="0"/>
              </a:spcAft>
              <a:buFont typeface="+mj-lt"/>
              <a:buAutoNum type="arabicPeriod"/>
            </a:pPr>
            <a:r>
              <a:rPr lang="en-US" sz="4400" dirty="0">
                <a:solidFill>
                  <a:srgbClr val="000000"/>
                </a:solidFill>
                <a:latin typeface="Times New Roman" panose="02020603050405020304" pitchFamily="18" charset="0"/>
                <a:cs typeface="Times New Roman" panose="02020603050405020304" pitchFamily="18" charset="0"/>
              </a:rPr>
              <a:t>We shared the link to the fundraiser with the other research assistants and started to share the GoFundMe with our families and friends</a:t>
            </a:r>
          </a:p>
          <a:p>
            <a:pPr marL="457200" rtl="0" fontAlgn="base">
              <a:spcBef>
                <a:spcPts val="0"/>
              </a:spcBef>
              <a:spcAft>
                <a:spcPts val="1200"/>
              </a:spcAft>
              <a:buFont typeface="+mj-lt"/>
              <a:buAutoNum type="arabicPeriod"/>
            </a:pPr>
            <a:r>
              <a:rPr lang="en-US" sz="4400" dirty="0">
                <a:solidFill>
                  <a:srgbClr val="000000"/>
                </a:solidFill>
                <a:latin typeface="Times New Roman" panose="02020603050405020304" pitchFamily="18" charset="0"/>
                <a:cs typeface="Times New Roman" panose="02020603050405020304" pitchFamily="18" charset="0"/>
              </a:rPr>
              <a:t>After about a week of pushing the GoFundMe, through multiple posts on Facebook and Instagram, we raised enough money to purchase the full access ancestry account</a:t>
            </a:r>
          </a:p>
        </p:txBody>
      </p:sp>
      <p:sp>
        <p:nvSpPr>
          <p:cNvPr id="18" name="Rectangle: Rounded Corners 17">
            <a:extLst>
              <a:ext uri="{FF2B5EF4-FFF2-40B4-BE49-F238E27FC236}">
                <a16:creationId xmlns:a16="http://schemas.microsoft.com/office/drawing/2014/main" id="{6DA0D877-A149-4783-AB74-17969C01A473}"/>
              </a:ext>
            </a:extLst>
          </p:cNvPr>
          <p:cNvSpPr/>
          <p:nvPr/>
        </p:nvSpPr>
        <p:spPr>
          <a:xfrm>
            <a:off x="29296239" y="17076230"/>
            <a:ext cx="14313607" cy="1538696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D958F325-15DE-4824-BBEF-511F753A8643}"/>
              </a:ext>
            </a:extLst>
          </p:cNvPr>
          <p:cNvSpPr/>
          <p:nvPr/>
        </p:nvSpPr>
        <p:spPr>
          <a:xfrm>
            <a:off x="11008226" y="17413726"/>
            <a:ext cx="11787847" cy="363028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0E097DD6-4069-49F5-9C5C-D5F49895306E}"/>
              </a:ext>
            </a:extLst>
          </p:cNvPr>
          <p:cNvSpPr/>
          <p:nvPr/>
        </p:nvSpPr>
        <p:spPr>
          <a:xfrm>
            <a:off x="1809336" y="17066870"/>
            <a:ext cx="6477060" cy="115889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dirty="0">
                <a:solidFill>
                  <a:schemeClr val="tx1"/>
                </a:solidFill>
                <a:latin typeface="Times New Roman" panose="02020603050405020304" pitchFamily="18" charset="0"/>
                <a:cs typeface="Times New Roman" panose="02020603050405020304" pitchFamily="18" charset="0"/>
              </a:rPr>
              <a:t>Methods</a:t>
            </a:r>
            <a:r>
              <a:rPr lang="en-US" sz="9000" dirty="0">
                <a:latin typeface="Times New Roman" panose="02020603050405020304" pitchFamily="18" charset="0"/>
                <a:cs typeface="Times New Roman" panose="02020603050405020304" pitchFamily="18" charset="0"/>
              </a:rPr>
              <a:t> </a:t>
            </a:r>
          </a:p>
        </p:txBody>
      </p:sp>
      <p:sp>
        <p:nvSpPr>
          <p:cNvPr id="24" name="Rectangle: Rounded Corners 23">
            <a:extLst>
              <a:ext uri="{FF2B5EF4-FFF2-40B4-BE49-F238E27FC236}">
                <a16:creationId xmlns:a16="http://schemas.microsoft.com/office/drawing/2014/main" id="{A8B82412-E781-46E9-8161-86DF4C5D32F6}"/>
              </a:ext>
            </a:extLst>
          </p:cNvPr>
          <p:cNvSpPr/>
          <p:nvPr/>
        </p:nvSpPr>
        <p:spPr>
          <a:xfrm>
            <a:off x="33293955" y="16643028"/>
            <a:ext cx="6752104" cy="113491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dirty="0">
                <a:solidFill>
                  <a:schemeClr val="tx1"/>
                </a:solidFill>
                <a:latin typeface="Times New Roman" panose="02020603050405020304" pitchFamily="18" charset="0"/>
                <a:cs typeface="Times New Roman" panose="02020603050405020304" pitchFamily="18" charset="0"/>
              </a:rPr>
              <a:t>References</a:t>
            </a:r>
            <a:r>
              <a:rPr lang="en-US" sz="9000" dirty="0">
                <a:latin typeface="Times New Roman" panose="02020603050405020304" pitchFamily="18" charset="0"/>
                <a:cs typeface="Times New Roman" panose="02020603050405020304" pitchFamily="18" charset="0"/>
              </a:rPr>
              <a:t> </a:t>
            </a:r>
          </a:p>
        </p:txBody>
      </p:sp>
      <p:sp>
        <p:nvSpPr>
          <p:cNvPr id="26" name="Rectangle: Rounded Corners 25">
            <a:extLst>
              <a:ext uri="{FF2B5EF4-FFF2-40B4-BE49-F238E27FC236}">
                <a16:creationId xmlns:a16="http://schemas.microsoft.com/office/drawing/2014/main" id="{DED77FD3-8AEE-4980-A038-FF94232D86DE}"/>
              </a:ext>
            </a:extLst>
          </p:cNvPr>
          <p:cNvSpPr/>
          <p:nvPr/>
        </p:nvSpPr>
        <p:spPr>
          <a:xfrm>
            <a:off x="13179012" y="16883706"/>
            <a:ext cx="7789025" cy="11031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Times New Roman" panose="02020603050405020304" pitchFamily="18" charset="0"/>
                <a:cs typeface="Times New Roman" panose="02020603050405020304" pitchFamily="18" charset="0"/>
              </a:rPr>
              <a:t>Acknowledgements</a:t>
            </a:r>
            <a:r>
              <a:rPr lang="en-US" sz="9000" dirty="0">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589AE5EC-93C1-48CB-A410-BE1A137438CA}"/>
              </a:ext>
            </a:extLst>
          </p:cNvPr>
          <p:cNvSpPr txBox="1"/>
          <p:nvPr/>
        </p:nvSpPr>
        <p:spPr>
          <a:xfrm>
            <a:off x="30181569" y="17920783"/>
            <a:ext cx="13125524" cy="14296221"/>
          </a:xfrm>
          <a:prstGeom prst="rect">
            <a:avLst/>
          </a:prstGeom>
          <a:noFill/>
        </p:spPr>
        <p:txBody>
          <a:bodyPr wrap="square" rtlCol="0">
            <a:spAutoFit/>
          </a:bodyPr>
          <a:lstStyle/>
          <a:p>
            <a:pPr rtl="0" fontAlgn="base">
              <a:spcBef>
                <a:spcPts val="0"/>
              </a:spcBef>
              <a:spcAft>
                <a:spcPts val="0"/>
              </a:spcAft>
              <a:buFont typeface="Arial" panose="020B0604020202020204" pitchFamily="34" charset="0"/>
              <a:buChar char="•"/>
            </a:pPr>
            <a:r>
              <a:rPr lang="en-US" sz="2900" b="0" i="0" u="none" strike="noStrike" dirty="0" err="1">
                <a:solidFill>
                  <a:srgbClr val="000000"/>
                </a:solidFill>
                <a:effectLst/>
                <a:latin typeface="Times New Roman" panose="02020603050405020304" pitchFamily="18" charset="0"/>
                <a:cs typeface="Times New Roman" panose="02020603050405020304" pitchFamily="18" charset="0"/>
              </a:rPr>
              <a:t>Berghahn</a:t>
            </a:r>
            <a:r>
              <a:rPr lang="en-US" sz="2900" b="0" i="0" u="none" strike="noStrike" dirty="0">
                <a:solidFill>
                  <a:srgbClr val="000000"/>
                </a:solidFill>
                <a:effectLst/>
                <a:latin typeface="Times New Roman" panose="02020603050405020304" pitchFamily="18" charset="0"/>
                <a:cs typeface="Times New Roman" panose="02020603050405020304" pitchFamily="18" charset="0"/>
              </a:rPr>
              <a:t>, Volker R, and </a:t>
            </a:r>
            <a:r>
              <a:rPr lang="en-US" sz="2900" b="0" i="0" u="none" strike="noStrike" dirty="0" err="1">
                <a:solidFill>
                  <a:srgbClr val="000000"/>
                </a:solidFill>
                <a:effectLst/>
                <a:latin typeface="Times New Roman" panose="02020603050405020304" pitchFamily="18" charset="0"/>
                <a:cs typeface="Times New Roman" panose="02020603050405020304" pitchFamily="18" charset="0"/>
              </a:rPr>
              <a:t>LässigSimone</a:t>
            </a:r>
            <a:r>
              <a:rPr lang="en-US" sz="29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900" b="0" i="1" u="none" strike="noStrike" dirty="0">
                <a:solidFill>
                  <a:srgbClr val="000000"/>
                </a:solidFill>
                <a:effectLst/>
                <a:latin typeface="Times New Roman" panose="02020603050405020304" pitchFamily="18" charset="0"/>
                <a:cs typeface="Times New Roman" panose="02020603050405020304" pitchFamily="18" charset="0"/>
              </a:rPr>
              <a:t>Biography between Structure and Agency : Central European Lives in International Historiography</a:t>
            </a:r>
            <a:r>
              <a:rPr lang="en-US" sz="2900" b="0" i="0" u="none" strike="noStrike" dirty="0">
                <a:solidFill>
                  <a:srgbClr val="000000"/>
                </a:solidFill>
                <a:effectLst/>
                <a:latin typeface="Times New Roman" panose="02020603050405020304" pitchFamily="18" charset="0"/>
                <a:cs typeface="Times New Roman" panose="02020603050405020304" pitchFamily="18" charset="0"/>
              </a:rPr>
              <a:t>. New York: </a:t>
            </a:r>
            <a:r>
              <a:rPr lang="en-US" sz="2900" b="0" i="0" u="none" strike="noStrike" dirty="0" err="1">
                <a:solidFill>
                  <a:srgbClr val="000000"/>
                </a:solidFill>
                <a:effectLst/>
                <a:latin typeface="Times New Roman" panose="02020603050405020304" pitchFamily="18" charset="0"/>
                <a:cs typeface="Times New Roman" panose="02020603050405020304" pitchFamily="18" charset="0"/>
              </a:rPr>
              <a:t>Berghahn</a:t>
            </a:r>
            <a:r>
              <a:rPr lang="en-US" sz="2900" b="0" i="0" u="none" strike="noStrike" dirty="0">
                <a:solidFill>
                  <a:srgbClr val="000000"/>
                </a:solidFill>
                <a:effectLst/>
                <a:latin typeface="Times New Roman" panose="02020603050405020304" pitchFamily="18" charset="0"/>
                <a:cs typeface="Times New Roman" panose="02020603050405020304" pitchFamily="18" charset="0"/>
              </a:rPr>
              <a:t> Books, 2008.</a:t>
            </a:r>
          </a:p>
          <a:p>
            <a:pPr rtl="0" fontAlgn="base">
              <a:spcBef>
                <a:spcPts val="0"/>
              </a:spcBef>
              <a:spcAft>
                <a:spcPts val="0"/>
              </a:spcAft>
              <a:buFont typeface="Arial" panose="020B0604020202020204" pitchFamily="34" charset="0"/>
              <a:buChar char="•"/>
            </a:pPr>
            <a:r>
              <a:rPr lang="en-US" sz="2900" b="0" i="0" u="none" strike="noStrike" dirty="0">
                <a:solidFill>
                  <a:srgbClr val="000000"/>
                </a:solidFill>
                <a:effectLst/>
                <a:latin typeface="Times New Roman" panose="02020603050405020304" pitchFamily="18" charset="0"/>
                <a:cs typeface="Times New Roman" panose="02020603050405020304" pitchFamily="18" charset="0"/>
              </a:rPr>
              <a:t>Fagin-Jones, Stephanie. “Book Review: Unlikely Heroes: The Place of Holocaust Rescuers in Research and Teaching.” </a:t>
            </a:r>
            <a:r>
              <a:rPr lang="en-US" sz="2900" b="0" i="1" u="none" strike="noStrike" dirty="0">
                <a:solidFill>
                  <a:srgbClr val="000000"/>
                </a:solidFill>
                <a:effectLst/>
                <a:latin typeface="Times New Roman" panose="02020603050405020304" pitchFamily="18" charset="0"/>
                <a:cs typeface="Times New Roman" panose="02020603050405020304" pitchFamily="18" charset="0"/>
              </a:rPr>
              <a:t>Heroism Science: An Interdisciplinary Journal</a:t>
            </a:r>
            <a:r>
              <a:rPr lang="en-US" sz="2900" b="0" i="0" u="none" strike="noStrike" dirty="0">
                <a:solidFill>
                  <a:srgbClr val="000000"/>
                </a:solidFill>
                <a:effectLst/>
                <a:latin typeface="Times New Roman" panose="02020603050405020304" pitchFamily="18" charset="0"/>
                <a:cs typeface="Times New Roman" panose="02020603050405020304" pitchFamily="18" charset="0"/>
              </a:rPr>
              <a:t> 4, no. 1 (2019). https://doi.org/10.26736/hs.2019.01.03.</a:t>
            </a:r>
          </a:p>
          <a:p>
            <a:pPr rtl="0" fontAlgn="base">
              <a:spcBef>
                <a:spcPts val="0"/>
              </a:spcBef>
              <a:spcAft>
                <a:spcPts val="0"/>
              </a:spcAft>
              <a:buFont typeface="Arial" panose="020B0604020202020204" pitchFamily="34" charset="0"/>
              <a:buChar char="•"/>
            </a:pPr>
            <a:r>
              <a:rPr lang="en-US" sz="2900" b="0" i="0" u="none" strike="noStrike" dirty="0">
                <a:solidFill>
                  <a:srgbClr val="000000"/>
                </a:solidFill>
                <a:effectLst/>
                <a:latin typeface="Times New Roman" panose="02020603050405020304" pitchFamily="18" charset="0"/>
                <a:cs typeface="Times New Roman" panose="02020603050405020304" pitchFamily="18" charset="0"/>
              </a:rPr>
              <a:t>Gruner, Wolf. </a:t>
            </a:r>
            <a:r>
              <a:rPr lang="en-US" sz="2900" b="0" i="1" u="none" strike="noStrike" dirty="0" err="1">
                <a:solidFill>
                  <a:srgbClr val="000000"/>
                </a:solidFill>
                <a:effectLst/>
                <a:latin typeface="Times New Roman" panose="02020603050405020304" pitchFamily="18" charset="0"/>
                <a:cs typeface="Times New Roman" panose="02020603050405020304" pitchFamily="18" charset="0"/>
              </a:rPr>
              <a:t>Widerstand</a:t>
            </a:r>
            <a:r>
              <a:rPr lang="en-US" sz="2900" b="0" i="1" u="none" strike="noStrike" dirty="0">
                <a:solidFill>
                  <a:srgbClr val="000000"/>
                </a:solidFill>
                <a:effectLst/>
                <a:latin typeface="Times New Roman" panose="02020603050405020304" pitchFamily="18" charset="0"/>
                <a:cs typeface="Times New Roman" panose="02020603050405020304" pitchFamily="18" charset="0"/>
              </a:rPr>
              <a:t> in Der Rosenstrasse : Die Fabrik-</a:t>
            </a:r>
            <a:r>
              <a:rPr lang="en-US" sz="2900" b="0" i="1" u="none" strike="noStrike" dirty="0" err="1">
                <a:solidFill>
                  <a:srgbClr val="000000"/>
                </a:solidFill>
                <a:effectLst/>
                <a:latin typeface="Times New Roman" panose="02020603050405020304" pitchFamily="18" charset="0"/>
                <a:cs typeface="Times New Roman" panose="02020603050405020304" pitchFamily="18" charset="0"/>
              </a:rPr>
              <a:t>Aktion</a:t>
            </a:r>
            <a:r>
              <a:rPr lang="en-US" sz="2900" b="0" i="1" u="none" strike="noStrike" dirty="0">
                <a:solidFill>
                  <a:srgbClr val="000000"/>
                </a:solidFill>
                <a:effectLst/>
                <a:latin typeface="Times New Roman" panose="02020603050405020304" pitchFamily="18" charset="0"/>
                <a:cs typeface="Times New Roman" panose="02020603050405020304" pitchFamily="18" charset="0"/>
              </a:rPr>
              <a:t> Und Die </a:t>
            </a:r>
            <a:r>
              <a:rPr lang="en-US" sz="2900" b="0" i="1" u="none" strike="noStrike" dirty="0" err="1">
                <a:solidFill>
                  <a:srgbClr val="000000"/>
                </a:solidFill>
                <a:effectLst/>
                <a:latin typeface="Times New Roman" panose="02020603050405020304" pitchFamily="18" charset="0"/>
                <a:cs typeface="Times New Roman" panose="02020603050405020304" pitchFamily="18" charset="0"/>
              </a:rPr>
              <a:t>Verfolgung</a:t>
            </a:r>
            <a:r>
              <a:rPr lang="en-US" sz="2900" b="0" i="1" u="none" strike="noStrike" dirty="0">
                <a:solidFill>
                  <a:srgbClr val="000000"/>
                </a:solidFill>
                <a:effectLst/>
                <a:latin typeface="Times New Roman" panose="02020603050405020304" pitchFamily="18" charset="0"/>
                <a:cs typeface="Times New Roman" panose="02020603050405020304" pitchFamily="18" charset="0"/>
              </a:rPr>
              <a:t> Der “</a:t>
            </a:r>
            <a:r>
              <a:rPr lang="en-US" sz="2900" b="0" i="1" u="none" strike="noStrike" dirty="0" err="1">
                <a:solidFill>
                  <a:srgbClr val="000000"/>
                </a:solidFill>
                <a:effectLst/>
                <a:latin typeface="Times New Roman" panose="02020603050405020304" pitchFamily="18" charset="0"/>
                <a:cs typeface="Times New Roman" panose="02020603050405020304" pitchFamily="18" charset="0"/>
              </a:rPr>
              <a:t>Mischehen</a:t>
            </a:r>
            <a:r>
              <a:rPr lang="en-US" sz="2900" b="0" i="1" u="none" strike="noStrike" dirty="0">
                <a:solidFill>
                  <a:srgbClr val="000000"/>
                </a:solidFill>
                <a:effectLst/>
                <a:latin typeface="Times New Roman" panose="02020603050405020304" pitchFamily="18" charset="0"/>
                <a:cs typeface="Times New Roman" panose="02020603050405020304" pitchFamily="18" charset="0"/>
              </a:rPr>
              <a:t>” 1943</a:t>
            </a:r>
            <a:r>
              <a:rPr lang="en-US" sz="2900" b="0" i="0" u="none" strike="noStrike" dirty="0">
                <a:solidFill>
                  <a:srgbClr val="000000"/>
                </a:solidFill>
                <a:effectLst/>
                <a:latin typeface="Times New Roman" panose="02020603050405020304" pitchFamily="18" charset="0"/>
                <a:cs typeface="Times New Roman" panose="02020603050405020304" pitchFamily="18" charset="0"/>
              </a:rPr>
              <a:t>. Frankfurt Am Main: Fischer </a:t>
            </a:r>
            <a:r>
              <a:rPr lang="en-US" sz="2900" b="0" i="0" u="none" strike="noStrike" dirty="0" err="1">
                <a:solidFill>
                  <a:srgbClr val="000000"/>
                </a:solidFill>
                <a:effectLst/>
                <a:latin typeface="Times New Roman" panose="02020603050405020304" pitchFamily="18" charset="0"/>
                <a:cs typeface="Times New Roman" panose="02020603050405020304" pitchFamily="18" charset="0"/>
              </a:rPr>
              <a:t>Taschenbuch</a:t>
            </a:r>
            <a:r>
              <a:rPr lang="en-US" sz="2900" b="0" i="0" u="none" strike="noStrike" dirty="0">
                <a:solidFill>
                  <a:srgbClr val="000000"/>
                </a:solidFill>
                <a:effectLst/>
                <a:latin typeface="Times New Roman" panose="02020603050405020304" pitchFamily="18" charset="0"/>
                <a:cs typeface="Times New Roman" panose="02020603050405020304" pitchFamily="18" charset="0"/>
              </a:rPr>
              <a:t> Verlag, 2005.</a:t>
            </a:r>
          </a:p>
          <a:p>
            <a:pPr rtl="0" fontAlgn="base">
              <a:spcBef>
                <a:spcPts val="0"/>
              </a:spcBef>
              <a:spcAft>
                <a:spcPts val="0"/>
              </a:spcAft>
              <a:buFont typeface="Arial" panose="020B0604020202020204" pitchFamily="34" charset="0"/>
              <a:buChar char="•"/>
            </a:pPr>
            <a:r>
              <a:rPr lang="en-US" sz="2900" b="0" i="0" u="none" strike="noStrike" dirty="0">
                <a:solidFill>
                  <a:srgbClr val="000000"/>
                </a:solidFill>
                <a:effectLst/>
                <a:latin typeface="Times New Roman" panose="02020603050405020304" pitchFamily="18" charset="0"/>
                <a:cs typeface="Times New Roman" panose="02020603050405020304" pitchFamily="18" charset="0"/>
              </a:rPr>
              <a:t>Mary </a:t>
            </a:r>
            <a:r>
              <a:rPr lang="en-US" sz="2900" b="0" i="0" u="none" strike="noStrike" dirty="0" err="1">
                <a:solidFill>
                  <a:srgbClr val="000000"/>
                </a:solidFill>
                <a:effectLst/>
                <a:latin typeface="Times New Roman" panose="02020603050405020304" pitchFamily="18" charset="0"/>
                <a:cs typeface="Times New Roman" panose="02020603050405020304" pitchFamily="18" charset="0"/>
              </a:rPr>
              <a:t>Moshos</a:t>
            </a:r>
            <a:r>
              <a:rPr lang="en-US" sz="2900" b="0" i="0" u="none" strike="noStrike" dirty="0">
                <a:solidFill>
                  <a:srgbClr val="000000"/>
                </a:solidFill>
                <a:effectLst/>
                <a:latin typeface="Times New Roman" panose="02020603050405020304" pitchFamily="18" charset="0"/>
                <a:cs typeface="Times New Roman" panose="02020603050405020304" pitchFamily="18" charset="0"/>
              </a:rPr>
              <a:t>, Research Assistant. “LinkedIn Login, Sign in | LinkedIn.” LinkedIn, 2022. https://www.linkedin.com/company/80445110/admin/.</a:t>
            </a:r>
          </a:p>
          <a:p>
            <a:pPr rtl="0" fontAlgn="base">
              <a:spcBef>
                <a:spcPts val="0"/>
              </a:spcBef>
              <a:spcAft>
                <a:spcPts val="0"/>
              </a:spcAft>
              <a:buFont typeface="Arial" panose="020B0604020202020204" pitchFamily="34" charset="0"/>
              <a:buChar char="•"/>
            </a:pPr>
            <a:r>
              <a:rPr lang="en-US" sz="2900" b="0" i="0" u="none" strike="noStrike" dirty="0">
                <a:solidFill>
                  <a:srgbClr val="000000"/>
                </a:solidFill>
                <a:effectLst/>
                <a:latin typeface="Times New Roman" panose="02020603050405020304" pitchFamily="18" charset="0"/>
                <a:cs typeface="Times New Roman" panose="02020603050405020304" pitchFamily="18" charset="0"/>
              </a:rPr>
              <a:t>Potter, Hilary. “‘MAN KANN DER VERANTWORTUNG NICHT ENTRINNEN’: REMEMBERING ROSENSTRASSE SEVENTY‐FIVE YEARS ON.” </a:t>
            </a:r>
            <a:r>
              <a:rPr lang="en-US" sz="2900" b="0" i="1" u="none" strike="noStrike" dirty="0">
                <a:solidFill>
                  <a:srgbClr val="000000"/>
                </a:solidFill>
                <a:effectLst/>
                <a:latin typeface="Times New Roman" panose="02020603050405020304" pitchFamily="18" charset="0"/>
                <a:cs typeface="Times New Roman" panose="02020603050405020304" pitchFamily="18" charset="0"/>
              </a:rPr>
              <a:t>German Life and Letters</a:t>
            </a:r>
            <a:r>
              <a:rPr lang="en-US" sz="2900" b="0" i="0" u="none" strike="noStrike" dirty="0">
                <a:solidFill>
                  <a:srgbClr val="000000"/>
                </a:solidFill>
                <a:effectLst/>
                <a:latin typeface="Times New Roman" panose="02020603050405020304" pitchFamily="18" charset="0"/>
                <a:cs typeface="Times New Roman" panose="02020603050405020304" pitchFamily="18" charset="0"/>
              </a:rPr>
              <a:t> 73, no. 3 (July 2020): 383–400. https://doi.org/10.1111/glal.12273.</a:t>
            </a:r>
          </a:p>
          <a:p>
            <a:pPr rtl="0" fontAlgn="base">
              <a:spcBef>
                <a:spcPts val="0"/>
              </a:spcBef>
              <a:spcAft>
                <a:spcPts val="0"/>
              </a:spcAft>
              <a:buFont typeface="Arial" panose="020B0604020202020204" pitchFamily="34" charset="0"/>
              <a:buChar char="•"/>
            </a:pPr>
            <a:r>
              <a:rPr lang="en-US" sz="2900" b="0" i="0" u="none" strike="noStrike" dirty="0">
                <a:solidFill>
                  <a:srgbClr val="000000"/>
                </a:solidFill>
                <a:effectLst/>
                <a:latin typeface="Times New Roman" panose="02020603050405020304" pitchFamily="18" charset="0"/>
                <a:cs typeface="Times New Roman" panose="02020603050405020304" pitchFamily="18" charset="0"/>
              </a:rPr>
              <a:t>“Resistance of the Heart: Intermarriage and the Rosenstrasse Protest in Nazi Germany.” </a:t>
            </a:r>
            <a:r>
              <a:rPr lang="en-US" sz="2900" b="0" i="1" u="none" strike="noStrike" dirty="0">
                <a:solidFill>
                  <a:srgbClr val="000000"/>
                </a:solidFill>
                <a:effectLst/>
                <a:latin typeface="Times New Roman" panose="02020603050405020304" pitchFamily="18" charset="0"/>
                <a:cs typeface="Times New Roman" panose="02020603050405020304" pitchFamily="18" charset="0"/>
              </a:rPr>
              <a:t>Choice Reviews Online</a:t>
            </a:r>
            <a:r>
              <a:rPr lang="en-US" sz="2900" b="0" i="0" u="none" strike="noStrike" dirty="0">
                <a:solidFill>
                  <a:srgbClr val="000000"/>
                </a:solidFill>
                <a:effectLst/>
                <a:latin typeface="Times New Roman" panose="02020603050405020304" pitchFamily="18" charset="0"/>
                <a:cs typeface="Times New Roman" panose="02020603050405020304" pitchFamily="18" charset="0"/>
              </a:rPr>
              <a:t> 34, no. 08 (April 1, 1997): 34–465334–4653. https://doi.org/10.5860/choice.34-4653.</a:t>
            </a:r>
          </a:p>
          <a:p>
            <a:pPr rtl="0" fontAlgn="base">
              <a:spcBef>
                <a:spcPts val="0"/>
              </a:spcBef>
              <a:spcAft>
                <a:spcPts val="0"/>
              </a:spcAft>
              <a:buFont typeface="Arial" panose="020B0604020202020204" pitchFamily="34" charset="0"/>
              <a:buChar char="•"/>
            </a:pPr>
            <a:r>
              <a:rPr lang="en-US" sz="2900" b="0" i="0" u="none" strike="noStrike" dirty="0">
                <a:solidFill>
                  <a:srgbClr val="000000"/>
                </a:solidFill>
                <a:effectLst/>
                <a:latin typeface="Times New Roman" panose="02020603050405020304" pitchFamily="18" charset="0"/>
                <a:cs typeface="Times New Roman" panose="02020603050405020304" pitchFamily="18" charset="0"/>
              </a:rPr>
              <a:t>Rosenstrasse Foundation Team. “ABOUT.” rosenstrassefoundation.org. Accessed February 25, 2022. http://rosenstrassefoundation.org/about/.</a:t>
            </a:r>
          </a:p>
          <a:p>
            <a:pPr rtl="0" fontAlgn="base">
              <a:spcBef>
                <a:spcPts val="0"/>
              </a:spcBef>
              <a:spcAft>
                <a:spcPts val="0"/>
              </a:spcAft>
              <a:buFont typeface="Arial" panose="020B0604020202020204" pitchFamily="34" charset="0"/>
              <a:buChar char="•"/>
            </a:pPr>
            <a:r>
              <a:rPr lang="en-US" sz="2900" b="0" i="0" u="none" strike="noStrike" dirty="0">
                <a:solidFill>
                  <a:srgbClr val="000000"/>
                </a:solidFill>
                <a:effectLst/>
                <a:latin typeface="Times New Roman" panose="02020603050405020304" pitchFamily="18" charset="0"/>
                <a:cs typeface="Times New Roman" panose="02020603050405020304" pitchFamily="18" charset="0"/>
              </a:rPr>
              <a:t>———. “HOME.” My Site, 2021. https://rosenstrassefounda.wixsite.com/my-site.</a:t>
            </a:r>
          </a:p>
          <a:p>
            <a:pPr rtl="0" fontAlgn="base">
              <a:spcBef>
                <a:spcPts val="0"/>
              </a:spcBef>
              <a:spcAft>
                <a:spcPts val="0"/>
              </a:spcAft>
              <a:buFont typeface="Arial" panose="020B0604020202020204" pitchFamily="34" charset="0"/>
              <a:buChar char="•"/>
            </a:pPr>
            <a:r>
              <a:rPr lang="en-US" sz="2900" b="0" i="0" u="none" strike="noStrike" dirty="0">
                <a:solidFill>
                  <a:srgbClr val="000000"/>
                </a:solidFill>
                <a:effectLst/>
                <a:latin typeface="Times New Roman" panose="02020603050405020304" pitchFamily="18" charset="0"/>
                <a:cs typeface="Times New Roman" panose="02020603050405020304" pitchFamily="18" charset="0"/>
              </a:rPr>
              <a:t>Social Media Team, Rosenstrasse Foundation. “Https://Twitter.com/</a:t>
            </a:r>
            <a:r>
              <a:rPr lang="en-US" sz="2900" b="0" i="0" u="none" strike="noStrike" dirty="0" err="1">
                <a:solidFill>
                  <a:srgbClr val="000000"/>
                </a:solidFill>
                <a:effectLst/>
                <a:latin typeface="Times New Roman" panose="02020603050405020304" pitchFamily="18" charset="0"/>
                <a:cs typeface="Times New Roman" panose="02020603050405020304" pitchFamily="18" charset="0"/>
              </a:rPr>
              <a:t>Rosenstrassef</a:t>
            </a:r>
            <a:r>
              <a:rPr lang="en-US" sz="2900" b="0" i="0" u="none" strike="noStrike" dirty="0">
                <a:solidFill>
                  <a:srgbClr val="000000"/>
                </a:solidFill>
                <a:effectLst/>
                <a:latin typeface="Times New Roman" panose="02020603050405020304" pitchFamily="18" charset="0"/>
                <a:cs typeface="Times New Roman" panose="02020603050405020304" pitchFamily="18" charset="0"/>
              </a:rPr>
              <a:t>.” Twitter. Accessed February 25, 2022. https://twitter.com/rosenstrassef?lang=en.</a:t>
            </a:r>
          </a:p>
          <a:p>
            <a:pPr rtl="0" fontAlgn="base">
              <a:spcBef>
                <a:spcPts val="0"/>
              </a:spcBef>
              <a:spcAft>
                <a:spcPts val="0"/>
              </a:spcAft>
              <a:buFont typeface="Arial" panose="020B0604020202020204" pitchFamily="34" charset="0"/>
              <a:buChar char="•"/>
            </a:pPr>
            <a:r>
              <a:rPr lang="en-US" sz="2900" b="0" i="0" u="none" strike="noStrike" dirty="0">
                <a:solidFill>
                  <a:srgbClr val="000000"/>
                </a:solidFill>
                <a:effectLst/>
                <a:latin typeface="Times New Roman" panose="02020603050405020304" pitchFamily="18" charset="0"/>
                <a:cs typeface="Times New Roman" panose="02020603050405020304" pitchFamily="18" charset="0"/>
              </a:rPr>
              <a:t>———. “Rosenstrasse Foundation.” www.facebook.com. Accessed February 25, 2022. https://www.facebook.com/Rosenstrasse-Foundation-101574755311314.</a:t>
            </a:r>
          </a:p>
          <a:p>
            <a:pPr rtl="0" fontAlgn="base">
              <a:spcBef>
                <a:spcPts val="0"/>
              </a:spcBef>
              <a:spcAft>
                <a:spcPts val="0"/>
              </a:spcAft>
              <a:buFont typeface="Arial" panose="020B0604020202020204" pitchFamily="34" charset="0"/>
              <a:buChar char="•"/>
            </a:pPr>
            <a:r>
              <a:rPr lang="en-US" sz="2900" b="0" i="0" u="none" strike="noStrike" dirty="0">
                <a:solidFill>
                  <a:srgbClr val="000000"/>
                </a:solidFill>
                <a:effectLst/>
                <a:latin typeface="Times New Roman" panose="02020603050405020304" pitchFamily="18" charset="0"/>
                <a:cs typeface="Times New Roman" panose="02020603050405020304" pitchFamily="18" charset="0"/>
              </a:rPr>
              <a:t>Social Media Team, </a:t>
            </a:r>
            <a:r>
              <a:rPr lang="en-US" sz="2900" b="0" i="0" u="none" strike="noStrike" dirty="0" err="1">
                <a:solidFill>
                  <a:srgbClr val="000000"/>
                </a:solidFill>
                <a:effectLst/>
                <a:latin typeface="Times New Roman" panose="02020603050405020304" pitchFamily="18" charset="0"/>
                <a:cs typeface="Times New Roman" panose="02020603050405020304" pitchFamily="18" charset="0"/>
              </a:rPr>
              <a:t>Rosenstrassse</a:t>
            </a:r>
            <a:r>
              <a:rPr lang="en-US" sz="2900" b="0" i="0" u="none" strike="noStrike" dirty="0">
                <a:solidFill>
                  <a:srgbClr val="000000"/>
                </a:solidFill>
                <a:effectLst/>
                <a:latin typeface="Times New Roman" panose="02020603050405020304" pitchFamily="18" charset="0"/>
                <a:cs typeface="Times New Roman" panose="02020603050405020304" pitchFamily="18" charset="0"/>
              </a:rPr>
              <a:t> Foundation. “Login • Instagram.” www.instagram.com. Accessed February 25, 2022. https://www.instagram.com/rosenstrassefoundation/?hl=en.</a:t>
            </a:r>
          </a:p>
          <a:p>
            <a:pPr rtl="0" fontAlgn="base">
              <a:spcBef>
                <a:spcPts val="0"/>
              </a:spcBef>
              <a:spcAft>
                <a:spcPts val="0"/>
              </a:spcAft>
              <a:buFont typeface="Arial" panose="020B0604020202020204" pitchFamily="34" charset="0"/>
              <a:buChar char="•"/>
            </a:pPr>
            <a:r>
              <a:rPr lang="en-US" sz="2900" b="0" i="0" u="none" strike="noStrike" dirty="0">
                <a:solidFill>
                  <a:srgbClr val="000000"/>
                </a:solidFill>
                <a:effectLst/>
                <a:latin typeface="Times New Roman" panose="02020603050405020304" pitchFamily="18" charset="0"/>
                <a:cs typeface="Times New Roman" panose="02020603050405020304" pitchFamily="18" charset="0"/>
              </a:rPr>
              <a:t>Stoltzfus, Nathan. </a:t>
            </a:r>
            <a:r>
              <a:rPr lang="en-US" sz="2900" b="0" i="1" u="none" strike="noStrike" dirty="0">
                <a:solidFill>
                  <a:srgbClr val="000000"/>
                </a:solidFill>
                <a:effectLst/>
                <a:latin typeface="Times New Roman" panose="02020603050405020304" pitchFamily="18" charset="0"/>
                <a:cs typeface="Times New Roman" panose="02020603050405020304" pitchFamily="18" charset="0"/>
              </a:rPr>
              <a:t>Hitler’s Compromises : Coercion and Consensus in Nazi Germany</a:t>
            </a:r>
            <a:r>
              <a:rPr lang="en-US" sz="2900" b="0" i="0" u="none" strike="noStrike" dirty="0">
                <a:solidFill>
                  <a:srgbClr val="000000"/>
                </a:solidFill>
                <a:effectLst/>
                <a:latin typeface="Times New Roman" panose="02020603050405020304" pitchFamily="18" charset="0"/>
                <a:cs typeface="Times New Roman" panose="02020603050405020304" pitchFamily="18" charset="0"/>
              </a:rPr>
              <a:t>. New Haven Etc.: Yale University Press. Copyright, 2016.</a:t>
            </a:r>
          </a:p>
          <a:p>
            <a:pPr rtl="0" fontAlgn="base">
              <a:spcBef>
                <a:spcPts val="0"/>
              </a:spcBef>
              <a:spcAft>
                <a:spcPts val="0"/>
              </a:spcAft>
              <a:buFont typeface="Arial" panose="020B0604020202020204" pitchFamily="34" charset="0"/>
              <a:buChar char="•"/>
            </a:pPr>
            <a:r>
              <a:rPr lang="en-US" sz="29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900" b="0" i="1" u="none" strike="noStrike" dirty="0">
                <a:solidFill>
                  <a:srgbClr val="000000"/>
                </a:solidFill>
                <a:effectLst/>
                <a:latin typeface="Times New Roman" panose="02020603050405020304" pitchFamily="18" charset="0"/>
                <a:cs typeface="Times New Roman" panose="02020603050405020304" pitchFamily="18" charset="0"/>
              </a:rPr>
              <a:t>Resistance of the Heart Intermarriage and the Rosenstrasse Protest in Nazi Germany</a:t>
            </a:r>
            <a:r>
              <a:rPr lang="en-US" sz="2900" b="0" i="0" u="none" strike="noStrike" dirty="0">
                <a:solidFill>
                  <a:srgbClr val="000000"/>
                </a:solidFill>
                <a:effectLst/>
                <a:latin typeface="Times New Roman" panose="02020603050405020304" pitchFamily="18" charset="0"/>
                <a:cs typeface="Times New Roman" panose="02020603050405020304" pitchFamily="18" charset="0"/>
              </a:rPr>
              <a:t>. New Brunswick, Nj London Rutgers Univ. Press, 2001.</a:t>
            </a:r>
          </a:p>
          <a:p>
            <a:pPr rtl="0" fontAlgn="base">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pic>
        <p:nvPicPr>
          <p:cNvPr id="28" name="Picture 27">
            <a:extLst>
              <a:ext uri="{FF2B5EF4-FFF2-40B4-BE49-F238E27FC236}">
                <a16:creationId xmlns:a16="http://schemas.microsoft.com/office/drawing/2014/main" id="{CB7CB8DC-1F7E-48F3-8DDD-B9E01E1272E5}"/>
              </a:ext>
            </a:extLst>
          </p:cNvPr>
          <p:cNvPicPr>
            <a:picLocks noChangeAspect="1"/>
          </p:cNvPicPr>
          <p:nvPr/>
        </p:nvPicPr>
        <p:blipFill>
          <a:blip r:embed="rId6"/>
          <a:stretch>
            <a:fillRect/>
          </a:stretch>
        </p:blipFill>
        <p:spPr>
          <a:xfrm>
            <a:off x="10932776" y="27023134"/>
            <a:ext cx="8644546" cy="5028992"/>
          </a:xfrm>
          <a:prstGeom prst="rect">
            <a:avLst/>
          </a:prstGeom>
        </p:spPr>
      </p:pic>
      <p:sp>
        <p:nvSpPr>
          <p:cNvPr id="36" name="Rectangle: Rounded Corners 35">
            <a:extLst>
              <a:ext uri="{FF2B5EF4-FFF2-40B4-BE49-F238E27FC236}">
                <a16:creationId xmlns:a16="http://schemas.microsoft.com/office/drawing/2014/main" id="{5F8B942F-DDD4-4B02-980B-93852D91E18D}"/>
              </a:ext>
            </a:extLst>
          </p:cNvPr>
          <p:cNvSpPr/>
          <p:nvPr/>
        </p:nvSpPr>
        <p:spPr>
          <a:xfrm>
            <a:off x="11534311" y="26779024"/>
            <a:ext cx="7564659" cy="11031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Times New Roman" panose="02020603050405020304" pitchFamily="18" charset="0"/>
                <a:cs typeface="Times New Roman" panose="02020603050405020304" pitchFamily="18" charset="0"/>
              </a:rPr>
              <a:t>Website Traffic Over Time </a:t>
            </a:r>
            <a:r>
              <a:rPr lang="en-US" sz="4800" dirty="0">
                <a:latin typeface="Times New Roman" panose="02020603050405020304" pitchFamily="18" charset="0"/>
                <a:cs typeface="Times New Roman" panose="02020603050405020304" pitchFamily="18" charset="0"/>
              </a:rPr>
              <a:t> </a:t>
            </a:r>
          </a:p>
        </p:txBody>
      </p:sp>
      <p:sp>
        <p:nvSpPr>
          <p:cNvPr id="29" name="TextBox 28">
            <a:extLst>
              <a:ext uri="{FF2B5EF4-FFF2-40B4-BE49-F238E27FC236}">
                <a16:creationId xmlns:a16="http://schemas.microsoft.com/office/drawing/2014/main" id="{40EDFC76-4CB0-4F4C-872C-D47A5DE646C3}"/>
              </a:ext>
            </a:extLst>
          </p:cNvPr>
          <p:cNvSpPr txBox="1"/>
          <p:nvPr/>
        </p:nvSpPr>
        <p:spPr>
          <a:xfrm>
            <a:off x="11758867" y="18268538"/>
            <a:ext cx="10286563" cy="2308324"/>
          </a:xfrm>
          <a:prstGeom prst="rect">
            <a:avLst/>
          </a:prstGeom>
          <a:noFill/>
        </p:spPr>
        <p:txBody>
          <a:bodyPr wrap="square" rtlCol="0">
            <a:spAutoFit/>
          </a:bodyPr>
          <a:lstStyle/>
          <a:p>
            <a:r>
              <a:rPr lang="en-US" sz="3600" b="0" i="0" u="none" strike="noStrike" dirty="0">
                <a:solidFill>
                  <a:srgbClr val="000000"/>
                </a:solidFill>
                <a:effectLst/>
                <a:latin typeface="Times New Roman" panose="02020603050405020304" pitchFamily="18" charset="0"/>
              </a:rPr>
              <a:t>Nathan Stoltzfus (Ph.D. Harvard 1993) is the Dorothy and Jonathan </a:t>
            </a:r>
            <a:r>
              <a:rPr lang="en-US" sz="3600" b="0" i="0" u="none" strike="noStrike" dirty="0" err="1">
                <a:solidFill>
                  <a:srgbClr val="000000"/>
                </a:solidFill>
                <a:effectLst/>
                <a:latin typeface="Times New Roman" panose="02020603050405020304" pitchFamily="18" charset="0"/>
              </a:rPr>
              <a:t>Rintels</a:t>
            </a:r>
            <a:r>
              <a:rPr lang="en-US" sz="3600" b="0" i="0" u="none" strike="noStrike" dirty="0">
                <a:solidFill>
                  <a:srgbClr val="000000"/>
                </a:solidFill>
                <a:effectLst/>
                <a:latin typeface="Times New Roman" panose="02020603050405020304" pitchFamily="18" charset="0"/>
              </a:rPr>
              <a:t> Professor of Holocaust Studies at Florida State University and is the author and editor of multiple books analyzing </a:t>
            </a:r>
            <a:r>
              <a:rPr lang="en-US" sz="3600" b="0" i="0" u="none" strike="noStrike" dirty="0" err="1">
                <a:solidFill>
                  <a:srgbClr val="000000"/>
                </a:solidFill>
                <a:effectLst/>
                <a:latin typeface="Times New Roman" panose="02020603050405020304" pitchFamily="18" charset="0"/>
              </a:rPr>
              <a:t>zivilcourage</a:t>
            </a:r>
            <a:r>
              <a:rPr lang="en-US" sz="3600" b="0" i="0" u="none" strike="noStrike" dirty="0">
                <a:solidFill>
                  <a:srgbClr val="000000"/>
                </a:solidFill>
                <a:effectLst/>
                <a:latin typeface="Times New Roman" panose="02020603050405020304" pitchFamily="18" charset="0"/>
              </a:rPr>
              <a:t> in World War 2</a:t>
            </a:r>
            <a:r>
              <a:rPr lang="en-US" sz="2400" b="0" i="0" u="none" strike="noStrike" dirty="0">
                <a:solidFill>
                  <a:srgbClr val="000000"/>
                </a:solidFill>
                <a:effectLst/>
                <a:latin typeface="Times New Roman" panose="02020603050405020304" pitchFamily="18" charset="0"/>
              </a:rPr>
              <a:t>.</a:t>
            </a:r>
            <a:endParaRPr lang="en-US" sz="3500" dirty="0"/>
          </a:p>
        </p:txBody>
      </p:sp>
      <p:pic>
        <p:nvPicPr>
          <p:cNvPr id="1036" name="Picture 12">
            <a:extLst>
              <a:ext uri="{FF2B5EF4-FFF2-40B4-BE49-F238E27FC236}">
                <a16:creationId xmlns:a16="http://schemas.microsoft.com/office/drawing/2014/main" id="{28725101-AA55-4A5D-A258-52E313A293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87259" y="16855710"/>
            <a:ext cx="13010959" cy="4691347"/>
          </a:xfrm>
          <a:prstGeom prst="rect">
            <a:avLst/>
          </a:prstGeom>
          <a:noFill/>
          <a:extLst>
            <a:ext uri="{909E8E84-426E-40DD-AFC4-6F175D3DCCD1}">
              <a14:hiddenFill xmlns:a14="http://schemas.microsoft.com/office/drawing/2010/main">
                <a:solidFill>
                  <a:srgbClr val="FFFFFF"/>
                </a:solidFill>
              </a14:hiddenFill>
            </a:ext>
          </a:extLst>
        </p:spPr>
      </p:pic>
      <p:sp>
        <p:nvSpPr>
          <p:cNvPr id="30" name="AutoShape 14" descr="Fundraiser by Madison Bogert : Fundraiser for The Rosenstrasse Foundation">
            <a:extLst>
              <a:ext uri="{FF2B5EF4-FFF2-40B4-BE49-F238E27FC236}">
                <a16:creationId xmlns:a16="http://schemas.microsoft.com/office/drawing/2014/main" id="{1FB3CF33-3268-4B6D-8FF9-7B913739C84D}"/>
              </a:ext>
            </a:extLst>
          </p:cNvPr>
          <p:cNvSpPr>
            <a:spLocks noChangeAspect="1" noChangeArrowheads="1"/>
          </p:cNvSpPr>
          <p:nvPr/>
        </p:nvSpPr>
        <p:spPr bwMode="auto">
          <a:xfrm>
            <a:off x="21793200" y="1630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1" name="Picture 30">
            <a:extLst>
              <a:ext uri="{FF2B5EF4-FFF2-40B4-BE49-F238E27FC236}">
                <a16:creationId xmlns:a16="http://schemas.microsoft.com/office/drawing/2014/main" id="{D7F04EBB-3AF0-48C9-9E3D-E3C3FF5FCB87}"/>
              </a:ext>
            </a:extLst>
          </p:cNvPr>
          <p:cNvPicPr/>
          <p:nvPr/>
        </p:nvPicPr>
        <p:blipFill rotWithShape="1">
          <a:blip r:embed="rId8"/>
          <a:srcRect l="18462" t="7749" r="20897" b="8148"/>
          <a:stretch/>
        </p:blipFill>
        <p:spPr bwMode="auto">
          <a:xfrm>
            <a:off x="19987865" y="21510786"/>
            <a:ext cx="8635502" cy="5009539"/>
          </a:xfrm>
          <a:prstGeom prst="rect">
            <a:avLst/>
          </a:prstGeom>
          <a:ln>
            <a:noFill/>
          </a:ln>
          <a:extLst>
            <a:ext uri="{53640926-AAD7-44D8-BBD7-CCE9431645EC}">
              <a14:shadowObscured xmlns:a14="http://schemas.microsoft.com/office/drawing/2010/main"/>
            </a:ext>
          </a:extLst>
        </p:spPr>
      </p:pic>
      <p:pic>
        <p:nvPicPr>
          <p:cNvPr id="32" name="Picture 31">
            <a:extLst>
              <a:ext uri="{FF2B5EF4-FFF2-40B4-BE49-F238E27FC236}">
                <a16:creationId xmlns:a16="http://schemas.microsoft.com/office/drawing/2014/main" id="{3F925594-A606-4021-B655-2B1410CFEA9A}"/>
              </a:ext>
            </a:extLst>
          </p:cNvPr>
          <p:cNvPicPr/>
          <p:nvPr/>
        </p:nvPicPr>
        <p:blipFill rotWithShape="1">
          <a:blip r:embed="rId9"/>
          <a:srcRect l="19485" t="7065" r="20642" b="5413"/>
          <a:stretch/>
        </p:blipFill>
        <p:spPr bwMode="auto">
          <a:xfrm>
            <a:off x="11015927" y="21510786"/>
            <a:ext cx="8635502" cy="4972143"/>
          </a:xfrm>
          <a:prstGeom prst="rect">
            <a:avLst/>
          </a:prstGeom>
          <a:ln>
            <a:noFill/>
          </a:ln>
          <a:extLst>
            <a:ext uri="{53640926-AAD7-44D8-BBD7-CCE9431645EC}">
              <a14:shadowObscured xmlns:a14="http://schemas.microsoft.com/office/drawing/2010/main"/>
            </a:ext>
          </a:extLst>
        </p:spPr>
      </p:pic>
      <p:pic>
        <p:nvPicPr>
          <p:cNvPr id="33" name="Picture 32">
            <a:extLst>
              <a:ext uri="{FF2B5EF4-FFF2-40B4-BE49-F238E27FC236}">
                <a16:creationId xmlns:a16="http://schemas.microsoft.com/office/drawing/2014/main" id="{31241763-B2B6-4D4E-8BDA-5B1AB65BCF93}"/>
              </a:ext>
            </a:extLst>
          </p:cNvPr>
          <p:cNvPicPr/>
          <p:nvPr/>
        </p:nvPicPr>
        <p:blipFill>
          <a:blip r:embed="rId10"/>
          <a:stretch>
            <a:fillRect/>
          </a:stretch>
        </p:blipFill>
        <p:spPr>
          <a:xfrm>
            <a:off x="19977931" y="27013843"/>
            <a:ext cx="8644546" cy="4965266"/>
          </a:xfrm>
          <a:prstGeom prst="rect">
            <a:avLst/>
          </a:prstGeom>
        </p:spPr>
      </p:pic>
    </p:spTree>
    <p:extLst>
      <p:ext uri="{BB962C8B-B14F-4D97-AF65-F5344CB8AC3E}">
        <p14:creationId xmlns:p14="http://schemas.microsoft.com/office/powerpoint/2010/main" val="5639462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TotalTime>
  <Words>1086</Words>
  <Application>Microsoft Office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Trey Cochenour</dc:creator>
  <cp:lastModifiedBy>Madison Bogert</cp:lastModifiedBy>
  <cp:revision>11</cp:revision>
  <dcterms:created xsi:type="dcterms:W3CDTF">2022-02-22T22:16:06Z</dcterms:created>
  <dcterms:modified xsi:type="dcterms:W3CDTF">2022-03-07T21:51:29Z</dcterms:modified>
</cp:coreProperties>
</file>